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Fira Sans Extra Condensed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-regular.fntdata"/><Relationship Id="rId11" Type="http://schemas.openxmlformats.org/officeDocument/2006/relationships/slide" Target="slides/slide7.xml"/><Relationship Id="rId22" Type="http://schemas.openxmlformats.org/officeDocument/2006/relationships/font" Target="fonts/FiraSansExtraCondensed-italic.fntdata"/><Relationship Id="rId10" Type="http://schemas.openxmlformats.org/officeDocument/2006/relationships/slide" Target="slides/slide6.xml"/><Relationship Id="rId21" Type="http://schemas.openxmlformats.org/officeDocument/2006/relationships/font" Target="fonts/FiraSansExtraCondense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FiraSansExtraCondense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2.xml"/><Relationship Id="rId18" Type="http://schemas.openxmlformats.org/officeDocument/2006/relationships/font" Target="fonts/Robo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cd6d3224f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cd6d3224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5cd6d3224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5cd6d3224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cd6d3224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cd6d3224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Can you tell which is real or fake news? Yep, even </a:t>
            </a:r>
            <a:r>
              <a:rPr lang="en"/>
              <a:t>Machines get this wrong too and that’s what we are trying to fix with machine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what we’re trying to fix with Machine Learning.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ea67f8950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ea67f8950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Main Idea:</a:t>
            </a:r>
            <a:r>
              <a:rPr lang="en">
                <a:solidFill>
                  <a:schemeClr val="dk1"/>
                </a:solidFill>
              </a:rPr>
              <a:t> Misinformation spreads rapidly and influences public opinion.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Goal:</a:t>
            </a:r>
            <a:r>
              <a:rPr lang="en">
                <a:solidFill>
                  <a:schemeClr val="dk1"/>
                </a:solidFill>
              </a:rPr>
              <a:t> Can we train a machine to detect fake news using Natural Language Processing? And label them correctly with 0= fake news and 1 = real news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cd6d3224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cd6d3224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cd6d3224f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cd6d3224f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eea67f8950_0_1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eea67f8950_0_1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ea67f8950_0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ea67f8950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eea67f8950_0_2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eea67f8950_0_2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ea67f8950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ea67f8950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772100" y="1477700"/>
            <a:ext cx="3914700" cy="17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772100" y="3183700"/>
            <a:ext cx="3914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EFCF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b="1" sz="28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6082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chools.firstnews.co.uk/articles/journalistic-writing/whats-on-the-front-page-of-a-newspaper/" TargetMode="External"/><Relationship Id="rId4" Type="http://schemas.openxmlformats.org/officeDocument/2006/relationships/hyperlink" Target="https://schools.firstnews.co.uk/articles/journalistic-writing/whats-on-the-front-page-of-a-newspaper/" TargetMode="External"/><Relationship Id="rId5" Type="http://schemas.openxmlformats.org/officeDocument/2006/relationships/hyperlink" Target="https://schools.firstnews.co.uk/articles/journalistic-writing/whats-on-the-front-page-of-a-newspaper/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319325" y="418025"/>
            <a:ext cx="7289100" cy="81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Fake News Classifier Project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090025" y="1227925"/>
            <a:ext cx="5747700" cy="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Arial"/>
                <a:ea typeface="Arial"/>
                <a:cs typeface="Arial"/>
                <a:sym typeface="Arial"/>
              </a:rPr>
              <a:t>Authors:</a:t>
            </a:r>
            <a:r>
              <a:rPr lang="en" sz="2100">
                <a:latin typeface="Arial"/>
                <a:ea typeface="Arial"/>
                <a:cs typeface="Arial"/>
                <a:sym typeface="Arial"/>
              </a:rPr>
              <a:t> Affiong Akpanisong &amp; Mo Benet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(Group 2)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75" y="418025"/>
            <a:ext cx="809900" cy="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463" y="2325175"/>
            <a:ext cx="3553075" cy="24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457200" y="148725"/>
            <a:ext cx="82296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 sz="2400"/>
          </a:p>
        </p:txBody>
      </p:sp>
      <p:sp>
        <p:nvSpPr>
          <p:cNvPr id="217" name="Google Shape;217;p22"/>
          <p:cNvSpPr txBox="1"/>
          <p:nvPr/>
        </p:nvSpPr>
        <p:spPr>
          <a:xfrm>
            <a:off x="347150" y="632100"/>
            <a:ext cx="7138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Feature Importance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575" y="963380"/>
            <a:ext cx="7138800" cy="425547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/>
        </p:nvSpPr>
        <p:spPr>
          <a:xfrm>
            <a:off x="1016300" y="0"/>
            <a:ext cx="58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457200" y="0"/>
            <a:ext cx="82296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 sz="2400"/>
          </a:p>
        </p:txBody>
      </p:sp>
      <p:sp>
        <p:nvSpPr>
          <p:cNvPr id="225" name="Google Shape;225;p23"/>
          <p:cNvSpPr txBox="1"/>
          <p:nvPr/>
        </p:nvSpPr>
        <p:spPr>
          <a:xfrm>
            <a:off x="954325" y="929550"/>
            <a:ext cx="71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791100" y="512225"/>
            <a:ext cx="7785300" cy="15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B294B"/>
              </a:buClr>
              <a:buSzPts val="1800"/>
              <a:buChar char="●"/>
            </a:pPr>
            <a:r>
              <a:rPr lang="en" sz="18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5-Fold Cross Validation applied</a:t>
            </a:r>
            <a:endParaRPr sz="18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94B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Removing randome_state parameter (refresh folds each time)</a:t>
            </a:r>
            <a:endParaRPr sz="18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94B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Mean Accuracy: 99.91% </a:t>
            </a:r>
            <a:endParaRPr sz="18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94B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Standard Deviation: 0.00012 (very low dispersion)  </a:t>
            </a:r>
            <a:endParaRPr sz="18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94B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Boxplot shows no outliers and consistency results </a:t>
            </a:r>
            <a:r>
              <a:rPr lang="en" sz="18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across folds</a:t>
            </a:r>
            <a:endParaRPr sz="18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94B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Stable model and generalizes well</a:t>
            </a:r>
            <a:endParaRPr sz="18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937" y="2476813"/>
            <a:ext cx="4216125" cy="266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476850" y="444150"/>
            <a:ext cx="8190300" cy="88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OR</a:t>
            </a:r>
            <a:r>
              <a:rPr lang="en"/>
              <a:t> </a:t>
            </a:r>
            <a:r>
              <a:rPr lang="en"/>
              <a:t>RUBBISH? </a:t>
            </a:r>
            <a:endParaRPr/>
          </a:p>
        </p:txBody>
      </p:sp>
      <p:pic>
        <p:nvPicPr>
          <p:cNvPr id="63" name="Google Shape;63;p14" title="Screenshot 2025-05-24 at 13.41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75" y="1328850"/>
            <a:ext cx="4388882" cy="30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 title="Screenshot 2025-05-24 at 13.43.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8350" y="1616255"/>
            <a:ext cx="4388875" cy="3086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57200" y="30587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PROJECT OVERVIEW</a:t>
            </a:r>
            <a:endParaRPr sz="4800"/>
          </a:p>
        </p:txBody>
      </p:sp>
      <p:sp>
        <p:nvSpPr>
          <p:cNvPr id="70" name="Google Shape;70;p15"/>
          <p:cNvSpPr txBox="1"/>
          <p:nvPr/>
        </p:nvSpPr>
        <p:spPr>
          <a:xfrm>
            <a:off x="-452850" y="2952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38100" marR="381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u="sng">
                <a:solidFill>
                  <a:srgbClr val="F1F3F4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960 × 480</a:t>
            </a:r>
            <a:endParaRPr sz="750" u="sng">
              <a:solidFill>
                <a:srgbClr val="F1F3F4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215900" marR="215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</a:rPr>
              <a:t>Search inside image</a:t>
            </a:r>
            <a:endParaRPr sz="1050">
              <a:solidFill>
                <a:srgbClr val="FFFFFF"/>
              </a:solidFill>
            </a:endParaRPr>
          </a:p>
          <a:p>
            <a:pPr indent="0" lvl="0" marL="152400" marR="152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50">
              <a:solidFill>
                <a:srgbClr val="E8EAED"/>
              </a:solidFill>
              <a:uFill>
                <a:noFill/>
              </a:uFill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pic>
        <p:nvPicPr>
          <p:cNvPr id="71" name="Google Shape;71;p15" title="Screenshot 2025-05-24 at 14.00.37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2600" y="1249913"/>
            <a:ext cx="3002550" cy="366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title="Screenshot 2025-05-24 at 14.20.0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7275" y="1175650"/>
            <a:ext cx="4219525" cy="381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457200" y="2781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OUR SOLUTION - ML PIPELINE STEPS</a:t>
            </a:r>
            <a:endParaRPr sz="3500"/>
          </a:p>
        </p:txBody>
      </p:sp>
      <p:pic>
        <p:nvPicPr>
          <p:cNvPr id="78" name="Google Shape;78;p16" title="ChatGPT Image May 24, 2025, 02_34_42 PM.png"/>
          <p:cNvPicPr preferRelativeResize="0"/>
          <p:nvPr/>
        </p:nvPicPr>
        <p:blipFill rotWithShape="1">
          <a:blip r:embed="rId3">
            <a:alphaModFix/>
          </a:blip>
          <a:srcRect b="0" l="7385" r="4477" t="21525"/>
          <a:stretch/>
        </p:blipFill>
        <p:spPr>
          <a:xfrm>
            <a:off x="1296450" y="1005425"/>
            <a:ext cx="6799799" cy="413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 SET OVERVIEW</a:t>
            </a:r>
            <a:endParaRPr sz="4800"/>
          </a:p>
        </p:txBody>
      </p:sp>
      <p:sp>
        <p:nvSpPr>
          <p:cNvPr id="84" name="Google Shape;84;p17"/>
          <p:cNvSpPr txBox="1"/>
          <p:nvPr/>
        </p:nvSpPr>
        <p:spPr>
          <a:xfrm>
            <a:off x="762000" y="1243525"/>
            <a:ext cx="7620000" cy="3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1"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ata Sources:</a:t>
            </a:r>
            <a:endParaRPr b="1" sz="19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B294B"/>
              </a:buClr>
              <a:buSzPts val="1900"/>
              <a:buChar char="●"/>
            </a:pPr>
            <a:r>
              <a:rPr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data.csv: Labeled training data with title, text, subject, date and label features.</a:t>
            </a:r>
            <a:endParaRPr sz="19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94B"/>
              </a:buClr>
              <a:buSzPts val="1900"/>
              <a:buChar char="●"/>
            </a:pPr>
            <a:r>
              <a:rPr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validation_data.csv: Unlabeled test set for predictions.</a:t>
            </a:r>
            <a:endParaRPr sz="19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Label Meaning:</a:t>
            </a:r>
            <a:endParaRPr b="1" sz="19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B294B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0 = Fake news</a:t>
            </a:r>
            <a:endParaRPr sz="19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94B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1 = Real news</a:t>
            </a:r>
            <a:endParaRPr sz="19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Stats:</a:t>
            </a:r>
            <a:r>
              <a:rPr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 39,942 rows and 5 columns total</a:t>
            </a:r>
            <a:endParaRPr sz="20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7" title="Screenshot 2025-05-24 at 14.54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750" y="542675"/>
            <a:ext cx="824025" cy="70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TEXT PREPROCESSING STEPS</a:t>
            </a:r>
            <a:endParaRPr sz="4000"/>
          </a:p>
        </p:txBody>
      </p:sp>
      <p:grpSp>
        <p:nvGrpSpPr>
          <p:cNvPr id="91" name="Google Shape;91;p18"/>
          <p:cNvGrpSpPr/>
          <p:nvPr/>
        </p:nvGrpSpPr>
        <p:grpSpPr>
          <a:xfrm>
            <a:off x="521450" y="3633625"/>
            <a:ext cx="1980300" cy="829023"/>
            <a:chOff x="521450" y="3633625"/>
            <a:chExt cx="1980300" cy="829023"/>
          </a:xfrm>
        </p:grpSpPr>
        <p:sp>
          <p:nvSpPr>
            <p:cNvPr id="92" name="Google Shape;92;p18"/>
            <p:cNvSpPr txBox="1"/>
            <p:nvPr/>
          </p:nvSpPr>
          <p:spPr>
            <a:xfrm>
              <a:off x="521474" y="3633625"/>
              <a:ext cx="1001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Tokenize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3" name="Google Shape;93;p18"/>
            <p:cNvSpPr txBox="1"/>
            <p:nvPr/>
          </p:nvSpPr>
          <p:spPr>
            <a:xfrm>
              <a:off x="521450" y="391124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Text into words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" name="Google Shape;94;p18"/>
          <p:cNvGrpSpPr/>
          <p:nvPr/>
        </p:nvGrpSpPr>
        <p:grpSpPr>
          <a:xfrm>
            <a:off x="521450" y="2525828"/>
            <a:ext cx="1980300" cy="830244"/>
            <a:chOff x="521450" y="2525828"/>
            <a:chExt cx="1980300" cy="830244"/>
          </a:xfrm>
        </p:grpSpPr>
        <p:sp>
          <p:nvSpPr>
            <p:cNvPr id="95" name="Google Shape;95;p18"/>
            <p:cNvSpPr txBox="1"/>
            <p:nvPr/>
          </p:nvSpPr>
          <p:spPr>
            <a:xfrm>
              <a:off x="521474" y="2525828"/>
              <a:ext cx="1001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Remove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6" name="Google Shape;96;p18"/>
            <p:cNvSpPr txBox="1"/>
            <p:nvPr/>
          </p:nvSpPr>
          <p:spPr>
            <a:xfrm>
              <a:off x="521450" y="2804671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special characters and numbers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" name="Google Shape;97;p18"/>
          <p:cNvGrpSpPr/>
          <p:nvPr/>
        </p:nvGrpSpPr>
        <p:grpSpPr>
          <a:xfrm>
            <a:off x="521450" y="1339337"/>
            <a:ext cx="1980300" cy="830243"/>
            <a:chOff x="521450" y="1418025"/>
            <a:chExt cx="1980300" cy="830243"/>
          </a:xfrm>
        </p:grpSpPr>
        <p:sp>
          <p:nvSpPr>
            <p:cNvPr id="98" name="Google Shape;98;p18"/>
            <p:cNvSpPr txBox="1"/>
            <p:nvPr/>
          </p:nvSpPr>
          <p:spPr>
            <a:xfrm>
              <a:off x="521474" y="1418025"/>
              <a:ext cx="1001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Convert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99" name="Google Shape;99;p18"/>
            <p:cNvSpPr txBox="1"/>
            <p:nvPr/>
          </p:nvSpPr>
          <p:spPr>
            <a:xfrm>
              <a:off x="5214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All text to lowercase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18"/>
          <p:cNvGrpSpPr/>
          <p:nvPr/>
        </p:nvGrpSpPr>
        <p:grpSpPr>
          <a:xfrm>
            <a:off x="6704350" y="2525828"/>
            <a:ext cx="1980449" cy="830244"/>
            <a:chOff x="6704350" y="2525828"/>
            <a:chExt cx="1980449" cy="830244"/>
          </a:xfrm>
        </p:grpSpPr>
        <p:sp>
          <p:nvSpPr>
            <p:cNvPr id="101" name="Google Shape;101;p18"/>
            <p:cNvSpPr txBox="1"/>
            <p:nvPr/>
          </p:nvSpPr>
          <p:spPr>
            <a:xfrm>
              <a:off x="7683099" y="2525828"/>
              <a:ext cx="1001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Apply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2" name="Google Shape;102;p18"/>
            <p:cNvSpPr txBox="1"/>
            <p:nvPr/>
          </p:nvSpPr>
          <p:spPr>
            <a:xfrm>
              <a:off x="6704350" y="2804671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Stemming using SnowballStemmer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" name="Google Shape;103;p18"/>
          <p:cNvGrpSpPr/>
          <p:nvPr/>
        </p:nvGrpSpPr>
        <p:grpSpPr>
          <a:xfrm>
            <a:off x="6704350" y="1418025"/>
            <a:ext cx="1980449" cy="830243"/>
            <a:chOff x="6704350" y="1418025"/>
            <a:chExt cx="1980449" cy="830243"/>
          </a:xfrm>
        </p:grpSpPr>
        <p:sp>
          <p:nvSpPr>
            <p:cNvPr id="104" name="Google Shape;104;p18"/>
            <p:cNvSpPr txBox="1"/>
            <p:nvPr/>
          </p:nvSpPr>
          <p:spPr>
            <a:xfrm>
              <a:off x="7683099" y="1418025"/>
              <a:ext cx="10017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Remove</a:t>
              </a:r>
              <a:endParaRPr b="1" sz="18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05" name="Google Shape;105;p18"/>
            <p:cNvSpPr txBox="1"/>
            <p:nvPr/>
          </p:nvSpPr>
          <p:spPr>
            <a:xfrm>
              <a:off x="6704350" y="1696868"/>
              <a:ext cx="19803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All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stop words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e.g ‘the’, ‘and’, ’is’</a:t>
              </a:r>
              <a:endPara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6" name="Google Shape;106;p18"/>
          <p:cNvGrpSpPr/>
          <p:nvPr/>
        </p:nvGrpSpPr>
        <p:grpSpPr>
          <a:xfrm>
            <a:off x="2957763" y="1575862"/>
            <a:ext cx="3228486" cy="3154536"/>
            <a:chOff x="2957763" y="1575862"/>
            <a:chExt cx="3228486" cy="3154536"/>
          </a:xfrm>
        </p:grpSpPr>
        <p:sp>
          <p:nvSpPr>
            <p:cNvPr id="107" name="Google Shape;107;p18"/>
            <p:cNvSpPr/>
            <p:nvPr/>
          </p:nvSpPr>
          <p:spPr>
            <a:xfrm>
              <a:off x="2957763" y="1575862"/>
              <a:ext cx="3228486" cy="3137672"/>
            </a:xfrm>
            <a:custGeom>
              <a:rect b="b" l="l" r="r" t="t"/>
              <a:pathLst>
                <a:path extrusionOk="0" h="34965" w="35977">
                  <a:moveTo>
                    <a:pt x="8719" y="1"/>
                  </a:moveTo>
                  <a:cubicBezTo>
                    <a:pt x="8395" y="1"/>
                    <a:pt x="8071" y="25"/>
                    <a:pt x="7751" y="73"/>
                  </a:cubicBezTo>
                  <a:cubicBezTo>
                    <a:pt x="6034" y="331"/>
                    <a:pt x="4443" y="1289"/>
                    <a:pt x="3451" y="2661"/>
                  </a:cubicBezTo>
                  <a:cubicBezTo>
                    <a:pt x="2726" y="3664"/>
                    <a:pt x="2326" y="4865"/>
                    <a:pt x="2189" y="6081"/>
                  </a:cubicBezTo>
                  <a:cubicBezTo>
                    <a:pt x="1875" y="8958"/>
                    <a:pt x="3000" y="11774"/>
                    <a:pt x="3825" y="14555"/>
                  </a:cubicBezTo>
                  <a:cubicBezTo>
                    <a:pt x="4656" y="17336"/>
                    <a:pt x="5163" y="20472"/>
                    <a:pt x="3719" y="23015"/>
                  </a:cubicBezTo>
                  <a:cubicBezTo>
                    <a:pt x="2878" y="24499"/>
                    <a:pt x="1450" y="25629"/>
                    <a:pt x="715" y="27163"/>
                  </a:cubicBezTo>
                  <a:cubicBezTo>
                    <a:pt x="1" y="28648"/>
                    <a:pt x="31" y="30441"/>
                    <a:pt x="796" y="31900"/>
                  </a:cubicBezTo>
                  <a:cubicBezTo>
                    <a:pt x="1556" y="33364"/>
                    <a:pt x="3035" y="34463"/>
                    <a:pt x="4702" y="34807"/>
                  </a:cubicBezTo>
                  <a:lnTo>
                    <a:pt x="30369" y="34964"/>
                  </a:lnTo>
                  <a:cubicBezTo>
                    <a:pt x="32770" y="33642"/>
                    <a:pt x="34579" y="31368"/>
                    <a:pt x="35278" y="28795"/>
                  </a:cubicBezTo>
                  <a:cubicBezTo>
                    <a:pt x="35977" y="26226"/>
                    <a:pt x="35551" y="23395"/>
                    <a:pt x="34128" y="21115"/>
                  </a:cubicBezTo>
                  <a:cubicBezTo>
                    <a:pt x="33530" y="20158"/>
                    <a:pt x="32755" y="19281"/>
                    <a:pt x="32375" y="18223"/>
                  </a:cubicBezTo>
                  <a:cubicBezTo>
                    <a:pt x="31671" y="16267"/>
                    <a:pt x="32426" y="14150"/>
                    <a:pt x="32932" y="12144"/>
                  </a:cubicBezTo>
                  <a:cubicBezTo>
                    <a:pt x="33439" y="10133"/>
                    <a:pt x="33586" y="7727"/>
                    <a:pt x="32031" y="6298"/>
                  </a:cubicBezTo>
                  <a:cubicBezTo>
                    <a:pt x="31045" y="5392"/>
                    <a:pt x="29665" y="5144"/>
                    <a:pt x="28262" y="5144"/>
                  </a:cubicBezTo>
                  <a:cubicBezTo>
                    <a:pt x="27690" y="5144"/>
                    <a:pt x="27114" y="5185"/>
                    <a:pt x="26560" y="5240"/>
                  </a:cubicBezTo>
                  <a:cubicBezTo>
                    <a:pt x="24940" y="5400"/>
                    <a:pt x="23320" y="5613"/>
                    <a:pt x="21694" y="5613"/>
                  </a:cubicBezTo>
                  <a:cubicBezTo>
                    <a:pt x="21423" y="5613"/>
                    <a:pt x="21152" y="5607"/>
                    <a:pt x="20881" y="5594"/>
                  </a:cubicBezTo>
                  <a:cubicBezTo>
                    <a:pt x="18987" y="5508"/>
                    <a:pt x="17052" y="5037"/>
                    <a:pt x="15557" y="3913"/>
                  </a:cubicBezTo>
                  <a:cubicBezTo>
                    <a:pt x="14509" y="3122"/>
                    <a:pt x="13724" y="2048"/>
                    <a:pt x="12665" y="1273"/>
                  </a:cubicBezTo>
                  <a:cubicBezTo>
                    <a:pt x="11544" y="450"/>
                    <a:pt x="10129" y="1"/>
                    <a:pt x="8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8"/>
            <p:cNvSpPr/>
            <p:nvPr/>
          </p:nvSpPr>
          <p:spPr>
            <a:xfrm>
              <a:off x="5267835" y="2782867"/>
              <a:ext cx="633345" cy="726377"/>
            </a:xfrm>
            <a:custGeom>
              <a:rect b="b" l="l" r="r" t="t"/>
              <a:pathLst>
                <a:path extrusionOk="0" h="9018" w="7863">
                  <a:moveTo>
                    <a:pt x="310" y="1"/>
                  </a:moveTo>
                  <a:cubicBezTo>
                    <a:pt x="137" y="1"/>
                    <a:pt x="1" y="142"/>
                    <a:pt x="1" y="315"/>
                  </a:cubicBezTo>
                  <a:lnTo>
                    <a:pt x="1" y="315"/>
                  </a:lnTo>
                  <a:lnTo>
                    <a:pt x="1" y="8708"/>
                  </a:lnTo>
                  <a:cubicBezTo>
                    <a:pt x="1" y="8881"/>
                    <a:pt x="137" y="9017"/>
                    <a:pt x="310" y="9017"/>
                  </a:cubicBezTo>
                  <a:lnTo>
                    <a:pt x="310" y="9017"/>
                  </a:lnTo>
                  <a:lnTo>
                    <a:pt x="7548" y="9017"/>
                  </a:lnTo>
                  <a:cubicBezTo>
                    <a:pt x="7721" y="9017"/>
                    <a:pt x="7863" y="8881"/>
                    <a:pt x="7863" y="8708"/>
                  </a:cubicBezTo>
                  <a:lnTo>
                    <a:pt x="7863" y="8708"/>
                  </a:lnTo>
                  <a:lnTo>
                    <a:pt x="7863" y="315"/>
                  </a:lnTo>
                  <a:cubicBezTo>
                    <a:pt x="7863" y="142"/>
                    <a:pt x="7721" y="1"/>
                    <a:pt x="7548" y="1"/>
                  </a:cubicBezTo>
                  <a:lnTo>
                    <a:pt x="7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8"/>
            <p:cNvSpPr/>
            <p:nvPr/>
          </p:nvSpPr>
          <p:spPr>
            <a:xfrm>
              <a:off x="5606135" y="3442632"/>
              <a:ext cx="236729" cy="16834"/>
            </a:xfrm>
            <a:custGeom>
              <a:rect b="b" l="l" r="r" t="t"/>
              <a:pathLst>
                <a:path extrusionOk="0" h="209" w="2939">
                  <a:moveTo>
                    <a:pt x="0" y="1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8"/>
            <p:cNvSpPr/>
            <p:nvPr/>
          </p:nvSpPr>
          <p:spPr>
            <a:xfrm>
              <a:off x="5606135" y="3376099"/>
              <a:ext cx="236729" cy="16834"/>
            </a:xfrm>
            <a:custGeom>
              <a:rect b="b" l="l" r="r" t="t"/>
              <a:pathLst>
                <a:path extrusionOk="0" h="209" w="2939">
                  <a:moveTo>
                    <a:pt x="0" y="1"/>
                  </a:moveTo>
                  <a:lnTo>
                    <a:pt x="0" y="209"/>
                  </a:lnTo>
                  <a:lnTo>
                    <a:pt x="2938" y="209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8"/>
            <p:cNvSpPr/>
            <p:nvPr/>
          </p:nvSpPr>
          <p:spPr>
            <a:xfrm>
              <a:off x="5606135" y="3309245"/>
              <a:ext cx="236729" cy="16754"/>
            </a:xfrm>
            <a:custGeom>
              <a:rect b="b" l="l" r="r" t="t"/>
              <a:pathLst>
                <a:path extrusionOk="0" h="208" w="2939">
                  <a:moveTo>
                    <a:pt x="0" y="0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5606135" y="3242713"/>
              <a:ext cx="236729" cy="16834"/>
            </a:xfrm>
            <a:custGeom>
              <a:rect b="b" l="l" r="r" t="t"/>
              <a:pathLst>
                <a:path extrusionOk="0" h="209" w="2939">
                  <a:moveTo>
                    <a:pt x="0" y="0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5606135" y="3176180"/>
              <a:ext cx="236729" cy="16834"/>
            </a:xfrm>
            <a:custGeom>
              <a:rect b="b" l="l" r="r" t="t"/>
              <a:pathLst>
                <a:path extrusionOk="0" h="209" w="2939">
                  <a:moveTo>
                    <a:pt x="0" y="1"/>
                  </a:moveTo>
                  <a:lnTo>
                    <a:pt x="0" y="208"/>
                  </a:lnTo>
                  <a:lnTo>
                    <a:pt x="2938" y="208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5326232" y="3109326"/>
              <a:ext cx="516632" cy="16754"/>
            </a:xfrm>
            <a:custGeom>
              <a:rect b="b" l="l" r="r" t="t"/>
              <a:pathLst>
                <a:path extrusionOk="0" h="208" w="6414">
                  <a:moveTo>
                    <a:pt x="0" y="0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5326232" y="3042794"/>
              <a:ext cx="516632" cy="16834"/>
            </a:xfrm>
            <a:custGeom>
              <a:rect b="b" l="l" r="r" t="t"/>
              <a:pathLst>
                <a:path extrusionOk="0" h="209" w="6414">
                  <a:moveTo>
                    <a:pt x="0" y="0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5326232" y="2976261"/>
              <a:ext cx="516632" cy="16834"/>
            </a:xfrm>
            <a:custGeom>
              <a:rect b="b" l="l" r="r" t="t"/>
              <a:pathLst>
                <a:path extrusionOk="0" h="209" w="6414">
                  <a:moveTo>
                    <a:pt x="0" y="1"/>
                  </a:moveTo>
                  <a:lnTo>
                    <a:pt x="0" y="208"/>
                  </a:lnTo>
                  <a:lnTo>
                    <a:pt x="6413" y="208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5326232" y="2909327"/>
              <a:ext cx="516632" cy="16834"/>
            </a:xfrm>
            <a:custGeom>
              <a:rect b="b" l="l" r="r" t="t"/>
              <a:pathLst>
                <a:path extrusionOk="0" h="209" w="6414">
                  <a:moveTo>
                    <a:pt x="0" y="1"/>
                  </a:moveTo>
                  <a:lnTo>
                    <a:pt x="0" y="209"/>
                  </a:lnTo>
                  <a:lnTo>
                    <a:pt x="6413" y="209"/>
                  </a:lnTo>
                  <a:lnTo>
                    <a:pt x="64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5326232" y="3174569"/>
              <a:ext cx="244059" cy="284897"/>
            </a:xfrm>
            <a:custGeom>
              <a:rect b="b" l="l" r="r" t="t"/>
              <a:pathLst>
                <a:path extrusionOk="0" h="3537" w="303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lnTo>
                    <a:pt x="0" y="3344"/>
                  </a:lnTo>
                  <a:cubicBezTo>
                    <a:pt x="0" y="3450"/>
                    <a:pt x="86" y="3536"/>
                    <a:pt x="193" y="3536"/>
                  </a:cubicBezTo>
                  <a:lnTo>
                    <a:pt x="2837" y="3536"/>
                  </a:lnTo>
                  <a:cubicBezTo>
                    <a:pt x="2943" y="3536"/>
                    <a:pt x="3029" y="3450"/>
                    <a:pt x="3029" y="3344"/>
                  </a:cubicBezTo>
                  <a:lnTo>
                    <a:pt x="3029" y="193"/>
                  </a:lnTo>
                  <a:cubicBezTo>
                    <a:pt x="3029" y="87"/>
                    <a:pt x="2943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5267835" y="2693540"/>
              <a:ext cx="633345" cy="166089"/>
            </a:xfrm>
            <a:custGeom>
              <a:rect b="b" l="l" r="r" t="t"/>
              <a:pathLst>
                <a:path extrusionOk="0" h="2062" w="7863">
                  <a:moveTo>
                    <a:pt x="310" y="0"/>
                  </a:moveTo>
                  <a:cubicBezTo>
                    <a:pt x="137" y="0"/>
                    <a:pt x="1" y="137"/>
                    <a:pt x="1" y="309"/>
                  </a:cubicBezTo>
                  <a:lnTo>
                    <a:pt x="1" y="309"/>
                  </a:lnTo>
                  <a:lnTo>
                    <a:pt x="1" y="2062"/>
                  </a:lnTo>
                  <a:lnTo>
                    <a:pt x="7863" y="2062"/>
                  </a:lnTo>
                  <a:lnTo>
                    <a:pt x="7863" y="309"/>
                  </a:lnTo>
                  <a:cubicBezTo>
                    <a:pt x="7863" y="137"/>
                    <a:pt x="7721" y="0"/>
                    <a:pt x="7548" y="0"/>
                  </a:cubicBezTo>
                  <a:lnTo>
                    <a:pt x="7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3333629" y="1985881"/>
              <a:ext cx="632942" cy="597018"/>
            </a:xfrm>
            <a:custGeom>
              <a:rect b="b" l="l" r="r" t="t"/>
              <a:pathLst>
                <a:path extrusionOk="0" h="7412" w="7858">
                  <a:moveTo>
                    <a:pt x="335" y="0"/>
                  </a:moveTo>
                  <a:cubicBezTo>
                    <a:pt x="147" y="0"/>
                    <a:pt x="1" y="152"/>
                    <a:pt x="1" y="340"/>
                  </a:cubicBezTo>
                  <a:lnTo>
                    <a:pt x="1" y="340"/>
                  </a:lnTo>
                  <a:lnTo>
                    <a:pt x="1" y="7072"/>
                  </a:lnTo>
                  <a:cubicBezTo>
                    <a:pt x="1" y="7259"/>
                    <a:pt x="147" y="7411"/>
                    <a:pt x="335" y="7411"/>
                  </a:cubicBezTo>
                  <a:lnTo>
                    <a:pt x="335" y="7411"/>
                  </a:lnTo>
                  <a:lnTo>
                    <a:pt x="7523" y="7411"/>
                  </a:lnTo>
                  <a:cubicBezTo>
                    <a:pt x="7710" y="7411"/>
                    <a:pt x="7857" y="7259"/>
                    <a:pt x="7857" y="7072"/>
                  </a:cubicBezTo>
                  <a:lnTo>
                    <a:pt x="7857" y="7072"/>
                  </a:lnTo>
                  <a:lnTo>
                    <a:pt x="7857" y="340"/>
                  </a:lnTo>
                  <a:cubicBezTo>
                    <a:pt x="7857" y="152"/>
                    <a:pt x="7710" y="0"/>
                    <a:pt x="7523" y="0"/>
                  </a:cubicBezTo>
                  <a:lnTo>
                    <a:pt x="7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3333629" y="1985881"/>
              <a:ext cx="632942" cy="211840"/>
            </a:xfrm>
            <a:custGeom>
              <a:rect b="b" l="l" r="r" t="t"/>
              <a:pathLst>
                <a:path extrusionOk="0" h="2630" w="7858">
                  <a:moveTo>
                    <a:pt x="335" y="0"/>
                  </a:moveTo>
                  <a:cubicBezTo>
                    <a:pt x="147" y="0"/>
                    <a:pt x="1" y="152"/>
                    <a:pt x="1" y="340"/>
                  </a:cubicBezTo>
                  <a:lnTo>
                    <a:pt x="1" y="340"/>
                  </a:lnTo>
                  <a:lnTo>
                    <a:pt x="1" y="2629"/>
                  </a:lnTo>
                  <a:lnTo>
                    <a:pt x="7857" y="2629"/>
                  </a:lnTo>
                  <a:lnTo>
                    <a:pt x="7857" y="340"/>
                  </a:lnTo>
                  <a:cubicBezTo>
                    <a:pt x="7857" y="152"/>
                    <a:pt x="7710" y="0"/>
                    <a:pt x="7523" y="0"/>
                  </a:cubicBez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3391945" y="2515883"/>
              <a:ext cx="516229" cy="16834"/>
            </a:xfrm>
            <a:custGeom>
              <a:rect b="b" l="l" r="r" t="t"/>
              <a:pathLst>
                <a:path extrusionOk="0" h="209" w="6409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3391945" y="2449351"/>
              <a:ext cx="516229" cy="16834"/>
            </a:xfrm>
            <a:custGeom>
              <a:rect b="b" l="l" r="r" t="t"/>
              <a:pathLst>
                <a:path extrusionOk="0" h="209" w="6409">
                  <a:moveTo>
                    <a:pt x="1" y="1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3391945" y="2382899"/>
              <a:ext cx="516229" cy="16754"/>
            </a:xfrm>
            <a:custGeom>
              <a:rect b="b" l="l" r="r" t="t"/>
              <a:pathLst>
                <a:path extrusionOk="0" h="208" w="6409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3391945" y="2315964"/>
              <a:ext cx="516229" cy="16834"/>
            </a:xfrm>
            <a:custGeom>
              <a:rect b="b" l="l" r="r" t="t"/>
              <a:pathLst>
                <a:path extrusionOk="0" h="209" w="6409">
                  <a:moveTo>
                    <a:pt x="1" y="0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3391945" y="2249432"/>
              <a:ext cx="516229" cy="16834"/>
            </a:xfrm>
            <a:custGeom>
              <a:rect b="b" l="l" r="r" t="t"/>
              <a:pathLst>
                <a:path extrusionOk="0" h="209" w="6409">
                  <a:moveTo>
                    <a:pt x="1" y="1"/>
                  </a:moveTo>
                  <a:lnTo>
                    <a:pt x="1" y="208"/>
                  </a:lnTo>
                  <a:lnTo>
                    <a:pt x="6409" y="208"/>
                  </a:lnTo>
                  <a:lnTo>
                    <a:pt x="64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3256522" y="3761636"/>
              <a:ext cx="554972" cy="636567"/>
            </a:xfrm>
            <a:custGeom>
              <a:rect b="b" l="l" r="r" t="t"/>
              <a:pathLst>
                <a:path extrusionOk="0" h="7903" w="689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lnTo>
                    <a:pt x="0" y="274"/>
                  </a:lnTo>
                  <a:lnTo>
                    <a:pt x="0" y="7629"/>
                  </a:lnTo>
                  <a:cubicBezTo>
                    <a:pt x="0" y="7781"/>
                    <a:pt x="122" y="7903"/>
                    <a:pt x="274" y="7903"/>
                  </a:cubicBezTo>
                  <a:lnTo>
                    <a:pt x="274" y="7903"/>
                  </a:lnTo>
                  <a:lnTo>
                    <a:pt x="6616" y="7903"/>
                  </a:lnTo>
                  <a:cubicBezTo>
                    <a:pt x="6768" y="7903"/>
                    <a:pt x="6890" y="7781"/>
                    <a:pt x="6890" y="7629"/>
                  </a:cubicBezTo>
                  <a:lnTo>
                    <a:pt x="6890" y="7629"/>
                  </a:lnTo>
                  <a:lnTo>
                    <a:pt x="6890" y="274"/>
                  </a:lnTo>
                  <a:cubicBezTo>
                    <a:pt x="6890" y="122"/>
                    <a:pt x="6768" y="0"/>
                    <a:pt x="6616" y="0"/>
                  </a:cubicBezTo>
                  <a:lnTo>
                    <a:pt x="66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307509" y="4339806"/>
              <a:ext cx="452596" cy="14740"/>
            </a:xfrm>
            <a:custGeom>
              <a:rect b="b" l="l" r="r" t="t"/>
              <a:pathLst>
                <a:path extrusionOk="0" h="183" w="5619">
                  <a:moveTo>
                    <a:pt x="1" y="0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3307509" y="4281409"/>
              <a:ext cx="452596" cy="14821"/>
            </a:xfrm>
            <a:custGeom>
              <a:rect b="b" l="l" r="r" t="t"/>
              <a:pathLst>
                <a:path extrusionOk="0" h="184" w="5619">
                  <a:moveTo>
                    <a:pt x="1" y="1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3307509" y="4223092"/>
              <a:ext cx="452596" cy="14337"/>
            </a:xfrm>
            <a:custGeom>
              <a:rect b="b" l="l" r="r" t="t"/>
              <a:pathLst>
                <a:path extrusionOk="0" h="178" w="5619">
                  <a:moveTo>
                    <a:pt x="1" y="0"/>
                  </a:moveTo>
                  <a:lnTo>
                    <a:pt x="1" y="178"/>
                  </a:lnTo>
                  <a:lnTo>
                    <a:pt x="5618" y="178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3307509" y="4164373"/>
              <a:ext cx="452596" cy="14740"/>
            </a:xfrm>
            <a:custGeom>
              <a:rect b="b" l="l" r="r" t="t"/>
              <a:pathLst>
                <a:path extrusionOk="0" h="183" w="5619">
                  <a:moveTo>
                    <a:pt x="1" y="0"/>
                  </a:moveTo>
                  <a:lnTo>
                    <a:pt x="1" y="182"/>
                  </a:lnTo>
                  <a:lnTo>
                    <a:pt x="5618" y="182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3307509" y="4105976"/>
              <a:ext cx="452596" cy="14740"/>
            </a:xfrm>
            <a:custGeom>
              <a:rect b="b" l="l" r="r" t="t"/>
              <a:pathLst>
                <a:path extrusionOk="0" h="183" w="5619">
                  <a:moveTo>
                    <a:pt x="1" y="1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3307509" y="4047660"/>
              <a:ext cx="452596" cy="14740"/>
            </a:xfrm>
            <a:custGeom>
              <a:rect b="b" l="l" r="r" t="t"/>
              <a:pathLst>
                <a:path extrusionOk="0" h="183" w="5619">
                  <a:moveTo>
                    <a:pt x="1" y="0"/>
                  </a:moveTo>
                  <a:lnTo>
                    <a:pt x="1" y="183"/>
                  </a:lnTo>
                  <a:lnTo>
                    <a:pt x="5618" y="183"/>
                  </a:lnTo>
                  <a:lnTo>
                    <a:pt x="56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3307509" y="3865703"/>
              <a:ext cx="452596" cy="138381"/>
            </a:xfrm>
            <a:custGeom>
              <a:rect b="b" l="l" r="r" t="t"/>
              <a:pathLst>
                <a:path extrusionOk="0" h="1718" w="5619">
                  <a:moveTo>
                    <a:pt x="137" y="0"/>
                  </a:moveTo>
                  <a:cubicBezTo>
                    <a:pt x="61" y="0"/>
                    <a:pt x="1" y="61"/>
                    <a:pt x="1" y="137"/>
                  </a:cubicBezTo>
                  <a:lnTo>
                    <a:pt x="1" y="1580"/>
                  </a:lnTo>
                  <a:cubicBezTo>
                    <a:pt x="1" y="1656"/>
                    <a:pt x="61" y="1717"/>
                    <a:pt x="137" y="1717"/>
                  </a:cubicBezTo>
                  <a:lnTo>
                    <a:pt x="5487" y="1717"/>
                  </a:lnTo>
                  <a:cubicBezTo>
                    <a:pt x="5557" y="1717"/>
                    <a:pt x="5618" y="1656"/>
                    <a:pt x="5618" y="1580"/>
                  </a:cubicBezTo>
                  <a:lnTo>
                    <a:pt x="5618" y="137"/>
                  </a:lnTo>
                  <a:cubicBezTo>
                    <a:pt x="5618" y="61"/>
                    <a:pt x="5557" y="0"/>
                    <a:pt x="5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3256522" y="3761636"/>
              <a:ext cx="554972" cy="67016"/>
            </a:xfrm>
            <a:custGeom>
              <a:rect b="b" l="l" r="r" t="t"/>
              <a:pathLst>
                <a:path extrusionOk="0" h="832" w="6890">
                  <a:moveTo>
                    <a:pt x="274" y="0"/>
                  </a:moveTo>
                  <a:cubicBezTo>
                    <a:pt x="122" y="0"/>
                    <a:pt x="0" y="122"/>
                    <a:pt x="0" y="274"/>
                  </a:cubicBezTo>
                  <a:lnTo>
                    <a:pt x="0" y="274"/>
                  </a:lnTo>
                  <a:lnTo>
                    <a:pt x="0" y="831"/>
                  </a:lnTo>
                  <a:lnTo>
                    <a:pt x="6890" y="831"/>
                  </a:lnTo>
                  <a:lnTo>
                    <a:pt x="6890" y="274"/>
                  </a:lnTo>
                  <a:cubicBezTo>
                    <a:pt x="6890" y="122"/>
                    <a:pt x="6768" y="0"/>
                    <a:pt x="6616" y="0"/>
                  </a:cubicBezTo>
                  <a:lnTo>
                    <a:pt x="66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2973109" y="2974556"/>
              <a:ext cx="1121382" cy="382359"/>
            </a:xfrm>
            <a:custGeom>
              <a:rect b="b" l="l" r="r" t="t"/>
              <a:pathLst>
                <a:path extrusionOk="0" h="4747" w="13922">
                  <a:moveTo>
                    <a:pt x="1637" y="0"/>
                  </a:moveTo>
                  <a:cubicBezTo>
                    <a:pt x="735" y="0"/>
                    <a:pt x="1" y="735"/>
                    <a:pt x="1" y="1637"/>
                  </a:cubicBezTo>
                  <a:lnTo>
                    <a:pt x="1" y="1637"/>
                  </a:lnTo>
                  <a:cubicBezTo>
                    <a:pt x="1" y="2543"/>
                    <a:pt x="735" y="3273"/>
                    <a:pt x="1637" y="3273"/>
                  </a:cubicBezTo>
                  <a:lnTo>
                    <a:pt x="1637" y="3273"/>
                  </a:lnTo>
                  <a:lnTo>
                    <a:pt x="9327" y="3273"/>
                  </a:lnTo>
                  <a:lnTo>
                    <a:pt x="11885" y="4651"/>
                  </a:lnTo>
                  <a:cubicBezTo>
                    <a:pt x="12067" y="4747"/>
                    <a:pt x="12285" y="4615"/>
                    <a:pt x="12285" y="4407"/>
                  </a:cubicBezTo>
                  <a:lnTo>
                    <a:pt x="12285" y="4407"/>
                  </a:lnTo>
                  <a:lnTo>
                    <a:pt x="12285" y="3273"/>
                  </a:lnTo>
                  <a:cubicBezTo>
                    <a:pt x="13192" y="3273"/>
                    <a:pt x="13921" y="2543"/>
                    <a:pt x="13921" y="1637"/>
                  </a:cubicBezTo>
                  <a:lnTo>
                    <a:pt x="13921" y="1637"/>
                  </a:lnTo>
                  <a:cubicBezTo>
                    <a:pt x="13921" y="735"/>
                    <a:pt x="13192" y="0"/>
                    <a:pt x="12285" y="0"/>
                  </a:cubicBezTo>
                  <a:lnTo>
                    <a:pt x="122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4881257" y="1964247"/>
              <a:ext cx="652515" cy="386064"/>
            </a:xfrm>
            <a:custGeom>
              <a:rect b="b" l="l" r="r" t="t"/>
              <a:pathLst>
                <a:path extrusionOk="0" h="4793" w="8101">
                  <a:moveTo>
                    <a:pt x="320" y="1"/>
                  </a:moveTo>
                  <a:cubicBezTo>
                    <a:pt x="143" y="1"/>
                    <a:pt x="1" y="142"/>
                    <a:pt x="1" y="320"/>
                  </a:cubicBezTo>
                  <a:lnTo>
                    <a:pt x="1" y="320"/>
                  </a:lnTo>
                  <a:lnTo>
                    <a:pt x="1" y="4474"/>
                  </a:lnTo>
                  <a:cubicBezTo>
                    <a:pt x="1" y="4651"/>
                    <a:pt x="143" y="4793"/>
                    <a:pt x="320" y="4793"/>
                  </a:cubicBezTo>
                  <a:lnTo>
                    <a:pt x="320" y="4793"/>
                  </a:lnTo>
                  <a:lnTo>
                    <a:pt x="7777" y="4793"/>
                  </a:lnTo>
                  <a:cubicBezTo>
                    <a:pt x="7954" y="4793"/>
                    <a:pt x="8101" y="4651"/>
                    <a:pt x="8101" y="4474"/>
                  </a:cubicBezTo>
                  <a:lnTo>
                    <a:pt x="8101" y="4474"/>
                  </a:lnTo>
                  <a:lnTo>
                    <a:pt x="8101" y="320"/>
                  </a:lnTo>
                  <a:cubicBezTo>
                    <a:pt x="8101" y="142"/>
                    <a:pt x="7954" y="1"/>
                    <a:pt x="7777" y="1"/>
                  </a:cubicBezTo>
                  <a:lnTo>
                    <a:pt x="7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4921692" y="2004279"/>
              <a:ext cx="571726" cy="306081"/>
            </a:xfrm>
            <a:custGeom>
              <a:rect b="b" l="l" r="r" t="t"/>
              <a:pathLst>
                <a:path extrusionOk="0" h="3800" w="7098">
                  <a:moveTo>
                    <a:pt x="76" y="0"/>
                  </a:moveTo>
                  <a:cubicBezTo>
                    <a:pt x="36" y="0"/>
                    <a:pt x="0" y="36"/>
                    <a:pt x="0" y="81"/>
                  </a:cubicBezTo>
                  <a:lnTo>
                    <a:pt x="0" y="81"/>
                  </a:lnTo>
                  <a:lnTo>
                    <a:pt x="0" y="3718"/>
                  </a:lnTo>
                  <a:cubicBezTo>
                    <a:pt x="0" y="3764"/>
                    <a:pt x="36" y="3799"/>
                    <a:pt x="76" y="3799"/>
                  </a:cubicBezTo>
                  <a:lnTo>
                    <a:pt x="76" y="3799"/>
                  </a:lnTo>
                  <a:lnTo>
                    <a:pt x="7016" y="3799"/>
                  </a:lnTo>
                  <a:cubicBezTo>
                    <a:pt x="7062" y="3799"/>
                    <a:pt x="7097" y="3764"/>
                    <a:pt x="7097" y="3718"/>
                  </a:cubicBezTo>
                  <a:lnTo>
                    <a:pt x="7097" y="3718"/>
                  </a:lnTo>
                  <a:lnTo>
                    <a:pt x="7097" y="81"/>
                  </a:lnTo>
                  <a:cubicBezTo>
                    <a:pt x="7097" y="36"/>
                    <a:pt x="7062" y="0"/>
                    <a:pt x="7016" y="0"/>
                  </a:cubicBezTo>
                  <a:lnTo>
                    <a:pt x="7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5107354" y="2057279"/>
              <a:ext cx="199999" cy="199999"/>
            </a:xfrm>
            <a:custGeom>
              <a:rect b="b" l="l" r="r" t="t"/>
              <a:pathLst>
                <a:path extrusionOk="0" h="2483" w="2483">
                  <a:moveTo>
                    <a:pt x="0" y="1242"/>
                  </a:moveTo>
                  <a:cubicBezTo>
                    <a:pt x="0" y="1926"/>
                    <a:pt x="557" y="2483"/>
                    <a:pt x="1241" y="2483"/>
                  </a:cubicBezTo>
                  <a:lnTo>
                    <a:pt x="1241" y="2483"/>
                  </a:lnTo>
                  <a:cubicBezTo>
                    <a:pt x="1930" y="2483"/>
                    <a:pt x="2482" y="1926"/>
                    <a:pt x="2482" y="1242"/>
                  </a:cubicBezTo>
                  <a:lnTo>
                    <a:pt x="2482" y="1242"/>
                  </a:lnTo>
                  <a:cubicBezTo>
                    <a:pt x="2482" y="558"/>
                    <a:pt x="1930" y="1"/>
                    <a:pt x="1241" y="1"/>
                  </a:cubicBezTo>
                  <a:lnTo>
                    <a:pt x="1241" y="1"/>
                  </a:lnTo>
                  <a:cubicBezTo>
                    <a:pt x="557" y="1"/>
                    <a:pt x="0" y="558"/>
                    <a:pt x="0" y="1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5175900" y="2108265"/>
              <a:ext cx="87797" cy="100040"/>
            </a:xfrm>
            <a:custGeom>
              <a:rect b="b" l="l" r="r" t="t"/>
              <a:pathLst>
                <a:path extrusionOk="0" h="1242" w="1090">
                  <a:moveTo>
                    <a:pt x="0" y="92"/>
                  </a:moveTo>
                  <a:lnTo>
                    <a:pt x="0" y="1125"/>
                  </a:lnTo>
                  <a:cubicBezTo>
                    <a:pt x="0" y="1196"/>
                    <a:pt x="71" y="1242"/>
                    <a:pt x="132" y="1206"/>
                  </a:cubicBezTo>
                  <a:lnTo>
                    <a:pt x="132" y="1206"/>
                  </a:lnTo>
                  <a:lnTo>
                    <a:pt x="1029" y="690"/>
                  </a:lnTo>
                  <a:cubicBezTo>
                    <a:pt x="1089" y="654"/>
                    <a:pt x="1089" y="568"/>
                    <a:pt x="1029" y="533"/>
                  </a:cubicBezTo>
                  <a:lnTo>
                    <a:pt x="1029" y="533"/>
                  </a:lnTo>
                  <a:lnTo>
                    <a:pt x="132" y="11"/>
                  </a:lnTo>
                  <a:cubicBezTo>
                    <a:pt x="117" y="6"/>
                    <a:pt x="101" y="1"/>
                    <a:pt x="86" y="1"/>
                  </a:cubicBezTo>
                  <a:lnTo>
                    <a:pt x="86" y="1"/>
                  </a:lnTo>
                  <a:cubicBezTo>
                    <a:pt x="41" y="1"/>
                    <a:pt x="0" y="36"/>
                    <a:pt x="0" y="92"/>
                  </a:cubicBezTo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274966" y="3735941"/>
              <a:ext cx="619088" cy="578251"/>
            </a:xfrm>
            <a:custGeom>
              <a:rect b="b" l="l" r="r" t="t"/>
              <a:pathLst>
                <a:path extrusionOk="0" h="7179" w="7686">
                  <a:moveTo>
                    <a:pt x="148" y="2553"/>
                  </a:moveTo>
                  <a:cubicBezTo>
                    <a:pt x="143" y="2558"/>
                    <a:pt x="138" y="2558"/>
                    <a:pt x="138" y="2563"/>
                  </a:cubicBezTo>
                  <a:lnTo>
                    <a:pt x="138" y="2563"/>
                  </a:lnTo>
                  <a:lnTo>
                    <a:pt x="127" y="2568"/>
                  </a:lnTo>
                  <a:lnTo>
                    <a:pt x="127" y="2568"/>
                  </a:lnTo>
                  <a:cubicBezTo>
                    <a:pt x="51" y="2629"/>
                    <a:pt x="1" y="2720"/>
                    <a:pt x="1" y="2822"/>
                  </a:cubicBezTo>
                  <a:lnTo>
                    <a:pt x="1" y="2822"/>
                  </a:lnTo>
                  <a:lnTo>
                    <a:pt x="1" y="6859"/>
                  </a:lnTo>
                  <a:cubicBezTo>
                    <a:pt x="1" y="7036"/>
                    <a:pt x="143" y="7178"/>
                    <a:pt x="320" y="7178"/>
                  </a:cubicBezTo>
                  <a:lnTo>
                    <a:pt x="320" y="7178"/>
                  </a:lnTo>
                  <a:lnTo>
                    <a:pt x="7371" y="7178"/>
                  </a:lnTo>
                  <a:cubicBezTo>
                    <a:pt x="7543" y="7178"/>
                    <a:pt x="7685" y="7036"/>
                    <a:pt x="7685" y="6859"/>
                  </a:cubicBezTo>
                  <a:lnTo>
                    <a:pt x="7685" y="6859"/>
                  </a:lnTo>
                  <a:lnTo>
                    <a:pt x="7685" y="2822"/>
                  </a:lnTo>
                  <a:cubicBezTo>
                    <a:pt x="7685" y="2720"/>
                    <a:pt x="7635" y="2629"/>
                    <a:pt x="7564" y="2568"/>
                  </a:cubicBezTo>
                  <a:lnTo>
                    <a:pt x="7564" y="2568"/>
                  </a:lnTo>
                  <a:lnTo>
                    <a:pt x="7564" y="2568"/>
                  </a:lnTo>
                  <a:lnTo>
                    <a:pt x="7554" y="2563"/>
                  </a:lnTo>
                  <a:cubicBezTo>
                    <a:pt x="7549" y="2558"/>
                    <a:pt x="7543" y="2558"/>
                    <a:pt x="7538" y="2553"/>
                  </a:cubicBezTo>
                  <a:lnTo>
                    <a:pt x="7538" y="2553"/>
                  </a:lnTo>
                  <a:lnTo>
                    <a:pt x="38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5408836" y="3788539"/>
              <a:ext cx="351348" cy="391783"/>
            </a:xfrm>
            <a:custGeom>
              <a:rect b="b" l="l" r="r" t="t"/>
              <a:pathLst>
                <a:path extrusionOk="0" h="4864" w="4362">
                  <a:moveTo>
                    <a:pt x="162" y="1"/>
                  </a:moveTo>
                  <a:cubicBezTo>
                    <a:pt x="76" y="1"/>
                    <a:pt x="0" y="72"/>
                    <a:pt x="0" y="158"/>
                  </a:cubicBezTo>
                  <a:lnTo>
                    <a:pt x="0" y="158"/>
                  </a:lnTo>
                  <a:lnTo>
                    <a:pt x="0" y="4864"/>
                  </a:lnTo>
                  <a:lnTo>
                    <a:pt x="4362" y="4864"/>
                  </a:lnTo>
                  <a:lnTo>
                    <a:pt x="4362" y="158"/>
                  </a:lnTo>
                  <a:cubicBezTo>
                    <a:pt x="4362" y="72"/>
                    <a:pt x="4291" y="1"/>
                    <a:pt x="4205" y="1"/>
                  </a:cubicBezTo>
                  <a:lnTo>
                    <a:pt x="4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434531" y="3841217"/>
              <a:ext cx="300362" cy="9424"/>
            </a:xfrm>
            <a:custGeom>
              <a:rect b="b" l="l" r="r" t="t"/>
              <a:pathLst>
                <a:path extrusionOk="0" h="117" w="3729">
                  <a:moveTo>
                    <a:pt x="0" y="0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5434531" y="3886484"/>
              <a:ext cx="300362" cy="9424"/>
            </a:xfrm>
            <a:custGeom>
              <a:rect b="b" l="l" r="r" t="t"/>
              <a:pathLst>
                <a:path extrusionOk="0" h="117" w="3729">
                  <a:moveTo>
                    <a:pt x="0" y="0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5434531" y="3931752"/>
              <a:ext cx="300362" cy="9505"/>
            </a:xfrm>
            <a:custGeom>
              <a:rect b="b" l="l" r="r" t="t"/>
              <a:pathLst>
                <a:path extrusionOk="0" h="118" w="3729">
                  <a:moveTo>
                    <a:pt x="0" y="1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1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5434531" y="3977020"/>
              <a:ext cx="300362" cy="9505"/>
            </a:xfrm>
            <a:custGeom>
              <a:rect b="b" l="l" r="r" t="t"/>
              <a:pathLst>
                <a:path extrusionOk="0" h="118" w="3729">
                  <a:moveTo>
                    <a:pt x="0" y="1"/>
                  </a:moveTo>
                  <a:lnTo>
                    <a:pt x="0" y="117"/>
                  </a:lnTo>
                  <a:lnTo>
                    <a:pt x="3729" y="117"/>
                  </a:lnTo>
                  <a:lnTo>
                    <a:pt x="3729" y="1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5434531" y="4021965"/>
              <a:ext cx="300362" cy="9827"/>
            </a:xfrm>
            <a:custGeom>
              <a:rect b="b" l="l" r="r" t="t"/>
              <a:pathLst>
                <a:path extrusionOk="0" h="122" w="3729">
                  <a:moveTo>
                    <a:pt x="0" y="0"/>
                  </a:moveTo>
                  <a:lnTo>
                    <a:pt x="0" y="122"/>
                  </a:lnTo>
                  <a:lnTo>
                    <a:pt x="3729" y="122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5434531" y="4067233"/>
              <a:ext cx="300362" cy="9827"/>
            </a:xfrm>
            <a:custGeom>
              <a:rect b="b" l="l" r="r" t="t"/>
              <a:pathLst>
                <a:path extrusionOk="0" h="122" w="3729">
                  <a:moveTo>
                    <a:pt x="0" y="0"/>
                  </a:moveTo>
                  <a:lnTo>
                    <a:pt x="0" y="122"/>
                  </a:lnTo>
                  <a:lnTo>
                    <a:pt x="3729" y="122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CA66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5274966" y="3983544"/>
              <a:ext cx="619088" cy="330647"/>
            </a:xfrm>
            <a:custGeom>
              <a:rect b="b" l="l" r="r" t="t"/>
              <a:pathLst>
                <a:path extrusionOk="0" h="4105" w="7686">
                  <a:moveTo>
                    <a:pt x="3846" y="1769"/>
                  </a:moveTo>
                  <a:lnTo>
                    <a:pt x="1" y="193"/>
                  </a:lnTo>
                  <a:lnTo>
                    <a:pt x="1" y="3785"/>
                  </a:lnTo>
                  <a:cubicBezTo>
                    <a:pt x="1" y="3962"/>
                    <a:pt x="143" y="4104"/>
                    <a:pt x="320" y="4104"/>
                  </a:cubicBezTo>
                  <a:lnTo>
                    <a:pt x="320" y="4104"/>
                  </a:lnTo>
                  <a:lnTo>
                    <a:pt x="7371" y="4104"/>
                  </a:lnTo>
                  <a:cubicBezTo>
                    <a:pt x="7543" y="4104"/>
                    <a:pt x="7685" y="3962"/>
                    <a:pt x="7685" y="3785"/>
                  </a:cubicBezTo>
                  <a:lnTo>
                    <a:pt x="7685" y="3785"/>
                  </a:lnTo>
                  <a:lnTo>
                    <a:pt x="76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5687128" y="4109923"/>
              <a:ext cx="113491" cy="140555"/>
            </a:xfrm>
            <a:custGeom>
              <a:rect b="b" l="l" r="r" t="t"/>
              <a:pathLst>
                <a:path extrusionOk="0" h="1745" w="1409">
                  <a:moveTo>
                    <a:pt x="45" y="0"/>
                  </a:moveTo>
                  <a:cubicBezTo>
                    <a:pt x="36" y="0"/>
                    <a:pt x="27" y="3"/>
                    <a:pt x="20" y="7"/>
                  </a:cubicBezTo>
                  <a:cubicBezTo>
                    <a:pt x="0" y="23"/>
                    <a:pt x="0" y="48"/>
                    <a:pt x="15" y="63"/>
                  </a:cubicBezTo>
                  <a:lnTo>
                    <a:pt x="1332" y="1730"/>
                  </a:lnTo>
                  <a:cubicBezTo>
                    <a:pt x="1337" y="1740"/>
                    <a:pt x="1353" y="1745"/>
                    <a:pt x="1363" y="1745"/>
                  </a:cubicBezTo>
                  <a:cubicBezTo>
                    <a:pt x="1373" y="1745"/>
                    <a:pt x="1378" y="1745"/>
                    <a:pt x="1388" y="1740"/>
                  </a:cubicBezTo>
                  <a:cubicBezTo>
                    <a:pt x="1403" y="1725"/>
                    <a:pt x="1408" y="1699"/>
                    <a:pt x="1393" y="1684"/>
                  </a:cubicBezTo>
                  <a:lnTo>
                    <a:pt x="76" y="12"/>
                  </a:lnTo>
                  <a:cubicBezTo>
                    <a:pt x="68" y="4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5368804" y="4109923"/>
              <a:ext cx="113572" cy="140555"/>
            </a:xfrm>
            <a:custGeom>
              <a:rect b="b" l="l" r="r" t="t"/>
              <a:pathLst>
                <a:path extrusionOk="0" h="1745" w="1410">
                  <a:moveTo>
                    <a:pt x="1360" y="0"/>
                  </a:moveTo>
                  <a:cubicBezTo>
                    <a:pt x="1349" y="0"/>
                    <a:pt x="1339" y="4"/>
                    <a:pt x="1333" y="12"/>
                  </a:cubicBezTo>
                  <a:lnTo>
                    <a:pt x="11" y="1684"/>
                  </a:lnTo>
                  <a:cubicBezTo>
                    <a:pt x="1" y="1699"/>
                    <a:pt x="1" y="1725"/>
                    <a:pt x="21" y="1740"/>
                  </a:cubicBezTo>
                  <a:cubicBezTo>
                    <a:pt x="26" y="1745"/>
                    <a:pt x="36" y="1745"/>
                    <a:pt x="41" y="1745"/>
                  </a:cubicBezTo>
                  <a:cubicBezTo>
                    <a:pt x="57" y="1745"/>
                    <a:pt x="67" y="1740"/>
                    <a:pt x="77" y="1730"/>
                  </a:cubicBezTo>
                  <a:lnTo>
                    <a:pt x="1394" y="63"/>
                  </a:lnTo>
                  <a:cubicBezTo>
                    <a:pt x="1409" y="48"/>
                    <a:pt x="1404" y="23"/>
                    <a:pt x="1389" y="7"/>
                  </a:cubicBezTo>
                  <a:cubicBezTo>
                    <a:pt x="1380" y="3"/>
                    <a:pt x="1370" y="0"/>
                    <a:pt x="136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3319349" y="4660966"/>
              <a:ext cx="2509377" cy="69432"/>
            </a:xfrm>
            <a:custGeom>
              <a:rect b="b" l="l" r="r" t="t"/>
              <a:pathLst>
                <a:path extrusionOk="0" h="862" w="31154">
                  <a:moveTo>
                    <a:pt x="431" y="0"/>
                  </a:moveTo>
                  <a:cubicBezTo>
                    <a:pt x="193" y="0"/>
                    <a:pt x="0" y="193"/>
                    <a:pt x="0" y="431"/>
                  </a:cubicBezTo>
                  <a:lnTo>
                    <a:pt x="0" y="431"/>
                  </a:lnTo>
                  <a:cubicBezTo>
                    <a:pt x="0" y="669"/>
                    <a:pt x="193" y="861"/>
                    <a:pt x="431" y="861"/>
                  </a:cubicBezTo>
                  <a:lnTo>
                    <a:pt x="431" y="861"/>
                  </a:lnTo>
                  <a:lnTo>
                    <a:pt x="30723" y="861"/>
                  </a:lnTo>
                  <a:cubicBezTo>
                    <a:pt x="30961" y="861"/>
                    <a:pt x="31154" y="669"/>
                    <a:pt x="31154" y="431"/>
                  </a:cubicBezTo>
                  <a:lnTo>
                    <a:pt x="31154" y="431"/>
                  </a:lnTo>
                  <a:cubicBezTo>
                    <a:pt x="31154" y="193"/>
                    <a:pt x="30961" y="0"/>
                    <a:pt x="30723" y="0"/>
                  </a:cubicBezTo>
                  <a:lnTo>
                    <a:pt x="30723" y="0"/>
                  </a:lnTo>
                  <a:close/>
                </a:path>
              </a:pathLst>
            </a:custGeom>
            <a:solidFill>
              <a:srgbClr val="6144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4074967" y="3600057"/>
              <a:ext cx="998547" cy="393394"/>
            </a:xfrm>
            <a:custGeom>
              <a:rect b="b" l="l" r="r" t="t"/>
              <a:pathLst>
                <a:path extrusionOk="0" h="4884" w="12397">
                  <a:moveTo>
                    <a:pt x="1637" y="791"/>
                  </a:moveTo>
                  <a:cubicBezTo>
                    <a:pt x="690" y="953"/>
                    <a:pt x="1" y="1768"/>
                    <a:pt x="1" y="2731"/>
                  </a:cubicBezTo>
                  <a:lnTo>
                    <a:pt x="1" y="2731"/>
                  </a:lnTo>
                  <a:lnTo>
                    <a:pt x="1" y="4884"/>
                  </a:lnTo>
                  <a:lnTo>
                    <a:pt x="6196" y="4884"/>
                  </a:lnTo>
                  <a:lnTo>
                    <a:pt x="6196" y="4884"/>
                  </a:lnTo>
                  <a:lnTo>
                    <a:pt x="12396" y="4884"/>
                  </a:lnTo>
                  <a:lnTo>
                    <a:pt x="12396" y="2731"/>
                  </a:lnTo>
                  <a:cubicBezTo>
                    <a:pt x="12396" y="1768"/>
                    <a:pt x="11702" y="953"/>
                    <a:pt x="10760" y="791"/>
                  </a:cubicBezTo>
                  <a:lnTo>
                    <a:pt x="10760" y="791"/>
                  </a:lnTo>
                  <a:lnTo>
                    <a:pt x="61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4196594" y="2545288"/>
              <a:ext cx="742648" cy="1008294"/>
            </a:xfrm>
            <a:custGeom>
              <a:rect b="b" l="l" r="r" t="t"/>
              <a:pathLst>
                <a:path extrusionOk="0" h="12518" w="9220">
                  <a:moveTo>
                    <a:pt x="2523" y="1956"/>
                  </a:moveTo>
                  <a:cubicBezTo>
                    <a:pt x="1282" y="2478"/>
                    <a:pt x="254" y="3557"/>
                    <a:pt x="228" y="5512"/>
                  </a:cubicBezTo>
                  <a:lnTo>
                    <a:pt x="228" y="5512"/>
                  </a:lnTo>
                  <a:cubicBezTo>
                    <a:pt x="188" y="8531"/>
                    <a:pt x="831" y="8258"/>
                    <a:pt x="482" y="9914"/>
                  </a:cubicBezTo>
                  <a:lnTo>
                    <a:pt x="482" y="9914"/>
                  </a:lnTo>
                  <a:cubicBezTo>
                    <a:pt x="0" y="12178"/>
                    <a:pt x="988" y="12518"/>
                    <a:pt x="4610" y="12518"/>
                  </a:cubicBezTo>
                  <a:lnTo>
                    <a:pt x="4610" y="12518"/>
                  </a:lnTo>
                  <a:cubicBezTo>
                    <a:pt x="8237" y="12518"/>
                    <a:pt x="9220" y="12178"/>
                    <a:pt x="8744" y="9914"/>
                  </a:cubicBezTo>
                  <a:lnTo>
                    <a:pt x="8744" y="9914"/>
                  </a:lnTo>
                  <a:cubicBezTo>
                    <a:pt x="8389" y="8258"/>
                    <a:pt x="9037" y="8531"/>
                    <a:pt x="8992" y="5512"/>
                  </a:cubicBezTo>
                  <a:lnTo>
                    <a:pt x="8992" y="5512"/>
                  </a:lnTo>
                  <a:cubicBezTo>
                    <a:pt x="8967" y="3425"/>
                    <a:pt x="7796" y="2336"/>
                    <a:pt x="6444" y="1860"/>
                  </a:cubicBezTo>
                  <a:lnTo>
                    <a:pt x="6444" y="1860"/>
                  </a:lnTo>
                  <a:cubicBezTo>
                    <a:pt x="6393" y="827"/>
                    <a:pt x="5532" y="1"/>
                    <a:pt x="4483" y="1"/>
                  </a:cubicBezTo>
                  <a:lnTo>
                    <a:pt x="4483" y="1"/>
                  </a:lnTo>
                  <a:cubicBezTo>
                    <a:pt x="3405" y="1"/>
                    <a:pt x="2528" y="877"/>
                    <a:pt x="2523" y="19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4403843" y="3388701"/>
              <a:ext cx="340796" cy="312202"/>
            </a:xfrm>
            <a:custGeom>
              <a:rect b="b" l="l" r="r" t="t"/>
              <a:pathLst>
                <a:path extrusionOk="0" h="3876" w="4231">
                  <a:moveTo>
                    <a:pt x="913" y="2832"/>
                  </a:moveTo>
                  <a:lnTo>
                    <a:pt x="1" y="2989"/>
                  </a:lnTo>
                  <a:cubicBezTo>
                    <a:pt x="1" y="2989"/>
                    <a:pt x="1" y="3369"/>
                    <a:pt x="2113" y="3876"/>
                  </a:cubicBezTo>
                  <a:lnTo>
                    <a:pt x="2113" y="3876"/>
                  </a:lnTo>
                  <a:cubicBezTo>
                    <a:pt x="4231" y="3369"/>
                    <a:pt x="4231" y="2989"/>
                    <a:pt x="4231" y="2989"/>
                  </a:cubicBezTo>
                  <a:lnTo>
                    <a:pt x="4231" y="2989"/>
                  </a:lnTo>
                  <a:lnTo>
                    <a:pt x="3298" y="2832"/>
                  </a:lnTo>
                  <a:lnTo>
                    <a:pt x="3207" y="0"/>
                  </a:lnTo>
                  <a:lnTo>
                    <a:pt x="1004" y="0"/>
                  </a:ln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4271664" y="2851771"/>
              <a:ext cx="603945" cy="612886"/>
            </a:xfrm>
            <a:custGeom>
              <a:rect b="b" l="l" r="r" t="t"/>
              <a:pathLst>
                <a:path extrusionOk="0" h="7609" w="7498">
                  <a:moveTo>
                    <a:pt x="122" y="1900"/>
                  </a:moveTo>
                  <a:cubicBezTo>
                    <a:pt x="41" y="2269"/>
                    <a:pt x="1" y="2654"/>
                    <a:pt x="1" y="3050"/>
                  </a:cubicBezTo>
                  <a:lnTo>
                    <a:pt x="1" y="3050"/>
                  </a:lnTo>
                  <a:cubicBezTo>
                    <a:pt x="1" y="5567"/>
                    <a:pt x="1677" y="7609"/>
                    <a:pt x="3749" y="7609"/>
                  </a:cubicBezTo>
                  <a:lnTo>
                    <a:pt x="3749" y="7609"/>
                  </a:lnTo>
                  <a:cubicBezTo>
                    <a:pt x="5816" y="7609"/>
                    <a:pt x="7493" y="5567"/>
                    <a:pt x="7498" y="3050"/>
                  </a:cubicBezTo>
                  <a:lnTo>
                    <a:pt x="7498" y="3050"/>
                  </a:lnTo>
                  <a:cubicBezTo>
                    <a:pt x="7498" y="2654"/>
                    <a:pt x="7452" y="2269"/>
                    <a:pt x="7376" y="1900"/>
                  </a:cubicBezTo>
                  <a:lnTo>
                    <a:pt x="7376" y="1900"/>
                  </a:lnTo>
                  <a:cubicBezTo>
                    <a:pt x="4256" y="2062"/>
                    <a:pt x="2792" y="0"/>
                    <a:pt x="2792" y="0"/>
                  </a:cubicBezTo>
                  <a:lnTo>
                    <a:pt x="2792" y="0"/>
                  </a:lnTo>
                  <a:cubicBezTo>
                    <a:pt x="2792" y="0"/>
                    <a:pt x="1363" y="1900"/>
                    <a:pt x="122" y="1900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4881249" y="3083909"/>
              <a:ext cx="52275" cy="124124"/>
            </a:xfrm>
            <a:custGeom>
              <a:rect b="b" l="l" r="r" t="t"/>
              <a:pathLst>
                <a:path extrusionOk="0" h="1541" w="649">
                  <a:moveTo>
                    <a:pt x="0" y="1540"/>
                  </a:moveTo>
                  <a:cubicBezTo>
                    <a:pt x="294" y="1449"/>
                    <a:pt x="532" y="1196"/>
                    <a:pt x="588" y="872"/>
                  </a:cubicBezTo>
                  <a:lnTo>
                    <a:pt x="588" y="872"/>
                  </a:lnTo>
                  <a:cubicBezTo>
                    <a:pt x="649" y="517"/>
                    <a:pt x="482" y="178"/>
                    <a:pt x="193" y="0"/>
                  </a:cubicBezTo>
                  <a:lnTo>
                    <a:pt x="193" y="0"/>
                  </a:lnTo>
                  <a:cubicBezTo>
                    <a:pt x="228" y="750"/>
                    <a:pt x="122" y="1236"/>
                    <a:pt x="0" y="1540"/>
                  </a:cubicBezTo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4212945" y="3083909"/>
              <a:ext cx="52678" cy="123721"/>
            </a:xfrm>
            <a:custGeom>
              <a:rect b="b" l="l" r="r" t="t"/>
              <a:pathLst>
                <a:path extrusionOk="0" h="1536" w="654">
                  <a:moveTo>
                    <a:pt x="61" y="872"/>
                  </a:moveTo>
                  <a:cubicBezTo>
                    <a:pt x="122" y="1196"/>
                    <a:pt x="360" y="1444"/>
                    <a:pt x="654" y="1535"/>
                  </a:cubicBezTo>
                  <a:lnTo>
                    <a:pt x="654" y="1535"/>
                  </a:lnTo>
                  <a:cubicBezTo>
                    <a:pt x="527" y="1231"/>
                    <a:pt x="426" y="750"/>
                    <a:pt x="456" y="0"/>
                  </a:cubicBezTo>
                  <a:lnTo>
                    <a:pt x="456" y="0"/>
                  </a:lnTo>
                  <a:cubicBezTo>
                    <a:pt x="167" y="178"/>
                    <a:pt x="0" y="517"/>
                    <a:pt x="61" y="872"/>
                  </a:cubicBezTo>
                  <a:close/>
                </a:path>
              </a:pathLst>
            </a:custGeom>
            <a:solidFill>
              <a:srgbClr val="FAC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3964456" y="4473192"/>
              <a:ext cx="1204910" cy="53967"/>
            </a:xfrm>
            <a:custGeom>
              <a:rect b="b" l="l" r="r" t="t"/>
              <a:pathLst>
                <a:path extrusionOk="0" h="670" w="14959">
                  <a:moveTo>
                    <a:pt x="167" y="1"/>
                  </a:moveTo>
                  <a:cubicBezTo>
                    <a:pt x="76" y="1"/>
                    <a:pt x="0" y="77"/>
                    <a:pt x="0" y="168"/>
                  </a:cubicBezTo>
                  <a:lnTo>
                    <a:pt x="0" y="168"/>
                  </a:lnTo>
                  <a:lnTo>
                    <a:pt x="0" y="502"/>
                  </a:lnTo>
                  <a:cubicBezTo>
                    <a:pt x="0" y="593"/>
                    <a:pt x="76" y="669"/>
                    <a:pt x="167" y="669"/>
                  </a:cubicBezTo>
                  <a:lnTo>
                    <a:pt x="167" y="669"/>
                  </a:lnTo>
                  <a:lnTo>
                    <a:pt x="14787" y="669"/>
                  </a:lnTo>
                  <a:cubicBezTo>
                    <a:pt x="14883" y="669"/>
                    <a:pt x="14959" y="593"/>
                    <a:pt x="14959" y="502"/>
                  </a:cubicBezTo>
                  <a:lnTo>
                    <a:pt x="14959" y="502"/>
                  </a:lnTo>
                  <a:lnTo>
                    <a:pt x="14959" y="168"/>
                  </a:lnTo>
                  <a:cubicBezTo>
                    <a:pt x="14959" y="77"/>
                    <a:pt x="14883" y="1"/>
                    <a:pt x="14787" y="1"/>
                  </a:cubicBezTo>
                  <a:lnTo>
                    <a:pt x="14787" y="1"/>
                  </a:lnTo>
                  <a:close/>
                </a:path>
              </a:pathLst>
            </a:custGeom>
            <a:solidFill>
              <a:srgbClr val="3534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3931753" y="3748587"/>
              <a:ext cx="1282961" cy="724686"/>
            </a:xfrm>
            <a:custGeom>
              <a:rect b="b" l="l" r="r" t="t"/>
              <a:pathLst>
                <a:path extrusionOk="0" h="8997" w="15928">
                  <a:moveTo>
                    <a:pt x="274" y="0"/>
                  </a:moveTo>
                  <a:cubicBezTo>
                    <a:pt x="122" y="0"/>
                    <a:pt x="1" y="132"/>
                    <a:pt x="21" y="284"/>
                  </a:cubicBezTo>
                  <a:lnTo>
                    <a:pt x="21" y="284"/>
                  </a:lnTo>
                  <a:lnTo>
                    <a:pt x="1176" y="8997"/>
                  </a:lnTo>
                  <a:lnTo>
                    <a:pt x="14757" y="8997"/>
                  </a:lnTo>
                  <a:lnTo>
                    <a:pt x="15907" y="284"/>
                  </a:lnTo>
                  <a:cubicBezTo>
                    <a:pt x="15927" y="132"/>
                    <a:pt x="15811" y="0"/>
                    <a:pt x="15659" y="0"/>
                  </a:cubicBezTo>
                  <a:lnTo>
                    <a:pt x="1565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4513227" y="4050882"/>
              <a:ext cx="120016" cy="120096"/>
            </a:xfrm>
            <a:custGeom>
              <a:rect b="b" l="l" r="r" t="t"/>
              <a:pathLst>
                <a:path extrusionOk="0" h="1491" w="1490">
                  <a:moveTo>
                    <a:pt x="1490" y="745"/>
                  </a:moveTo>
                  <a:cubicBezTo>
                    <a:pt x="1490" y="1156"/>
                    <a:pt x="1160" y="1490"/>
                    <a:pt x="745" y="1490"/>
                  </a:cubicBezTo>
                  <a:cubicBezTo>
                    <a:pt x="335" y="1490"/>
                    <a:pt x="0" y="1156"/>
                    <a:pt x="0" y="745"/>
                  </a:cubicBezTo>
                  <a:cubicBezTo>
                    <a:pt x="0" y="335"/>
                    <a:pt x="335" y="1"/>
                    <a:pt x="745" y="1"/>
                  </a:cubicBezTo>
                  <a:cubicBezTo>
                    <a:pt x="1160" y="1"/>
                    <a:pt x="1490" y="335"/>
                    <a:pt x="1490" y="745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8"/>
          <p:cNvSpPr/>
          <p:nvPr/>
        </p:nvSpPr>
        <p:spPr>
          <a:xfrm>
            <a:off x="3339300" y="213240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4903775" y="2028075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>
            <a:off x="5086044" y="244325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3425025" y="2790600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>
            <a:off x="3425025" y="3633625"/>
            <a:ext cx="621600" cy="621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" name="Google Shape;167;p18"/>
          <p:cNvCxnSpPr>
            <a:stCxn id="98" idx="3"/>
            <a:endCxn id="162" idx="0"/>
          </p:cNvCxnSpPr>
          <p:nvPr/>
        </p:nvCxnSpPr>
        <p:spPr>
          <a:xfrm>
            <a:off x="1523174" y="1513638"/>
            <a:ext cx="2127000" cy="618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18"/>
          <p:cNvCxnSpPr>
            <a:endCxn id="163" idx="0"/>
          </p:cNvCxnSpPr>
          <p:nvPr/>
        </p:nvCxnSpPr>
        <p:spPr>
          <a:xfrm flipH="1">
            <a:off x="5214575" y="1592175"/>
            <a:ext cx="2468400" cy="4359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9" name="Google Shape;169;p18"/>
          <p:cNvCxnSpPr>
            <a:stCxn id="95" idx="3"/>
            <a:endCxn id="165" idx="2"/>
          </p:cNvCxnSpPr>
          <p:nvPr/>
        </p:nvCxnSpPr>
        <p:spPr>
          <a:xfrm>
            <a:off x="1523174" y="2700128"/>
            <a:ext cx="1902000" cy="4014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18"/>
          <p:cNvCxnSpPr>
            <a:stCxn id="101" idx="1"/>
            <a:endCxn id="164" idx="6"/>
          </p:cNvCxnSpPr>
          <p:nvPr/>
        </p:nvCxnSpPr>
        <p:spPr>
          <a:xfrm flipH="1">
            <a:off x="5707599" y="2700128"/>
            <a:ext cx="1975500" cy="540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18"/>
          <p:cNvCxnSpPr>
            <a:stCxn id="92" idx="3"/>
            <a:endCxn id="166" idx="2"/>
          </p:cNvCxnSpPr>
          <p:nvPr/>
        </p:nvCxnSpPr>
        <p:spPr>
          <a:xfrm>
            <a:off x="1523174" y="3807925"/>
            <a:ext cx="1902000" cy="1365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457200" y="410400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FEATURE ENGINEERING</a:t>
            </a:r>
            <a:endParaRPr sz="4000"/>
          </a:p>
        </p:txBody>
      </p:sp>
      <p:grpSp>
        <p:nvGrpSpPr>
          <p:cNvPr id="177" name="Google Shape;177;p19"/>
          <p:cNvGrpSpPr/>
          <p:nvPr/>
        </p:nvGrpSpPr>
        <p:grpSpPr>
          <a:xfrm>
            <a:off x="1449703" y="1351013"/>
            <a:ext cx="1597431" cy="3339831"/>
            <a:chOff x="759150" y="2475075"/>
            <a:chExt cx="1597431" cy="1652400"/>
          </a:xfrm>
        </p:grpSpPr>
        <p:sp>
          <p:nvSpPr>
            <p:cNvPr id="178" name="Google Shape;178;p19"/>
            <p:cNvSpPr/>
            <p:nvPr/>
          </p:nvSpPr>
          <p:spPr>
            <a:xfrm>
              <a:off x="762981" y="2562675"/>
              <a:ext cx="1593600" cy="1477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9" name="Google Shape;179;p19"/>
            <p:cNvCxnSpPr>
              <a:stCxn id="178" idx="0"/>
              <a:endCxn id="180" idx="4"/>
            </p:cNvCxnSpPr>
            <p:nvPr/>
          </p:nvCxnSpPr>
          <p:spPr>
            <a:xfrm rot="10800000">
              <a:off x="1559781" y="2475075"/>
              <a:ext cx="0" cy="8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9"/>
            <p:cNvCxnSpPr>
              <a:stCxn id="178" idx="2"/>
              <a:endCxn id="182" idx="0"/>
            </p:cNvCxnSpPr>
            <p:nvPr/>
          </p:nvCxnSpPr>
          <p:spPr>
            <a:xfrm>
              <a:off x="1559781" y="4039875"/>
              <a:ext cx="0" cy="8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83" name="Google Shape;183;p19"/>
            <p:cNvGrpSpPr/>
            <p:nvPr/>
          </p:nvGrpSpPr>
          <p:grpSpPr>
            <a:xfrm>
              <a:off x="759150" y="2715575"/>
              <a:ext cx="1593619" cy="1171200"/>
              <a:chOff x="759150" y="2744400"/>
              <a:chExt cx="1593619" cy="1171200"/>
            </a:xfrm>
          </p:grpSpPr>
          <p:sp>
            <p:nvSpPr>
              <p:cNvPr id="184" name="Google Shape;184;p19"/>
              <p:cNvSpPr txBox="1"/>
              <p:nvPr/>
            </p:nvSpPr>
            <p:spPr>
              <a:xfrm>
                <a:off x="759169" y="2744400"/>
                <a:ext cx="15936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TF-IDF VECTORIZATION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5" name="Google Shape;185;p19"/>
              <p:cNvSpPr txBox="1"/>
              <p:nvPr/>
            </p:nvSpPr>
            <p:spPr>
              <a:xfrm>
                <a:off x="759150" y="3093000"/>
                <a:ext cx="1593600" cy="82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Max features: 5000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N-gram range: (1,2)</a:t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6" name="Google Shape;186;p19"/>
          <p:cNvGrpSpPr/>
          <p:nvPr/>
        </p:nvGrpSpPr>
        <p:grpSpPr>
          <a:xfrm>
            <a:off x="3582409" y="1351013"/>
            <a:ext cx="1663094" cy="3339831"/>
            <a:chOff x="762981" y="2475075"/>
            <a:chExt cx="1663094" cy="1652400"/>
          </a:xfrm>
        </p:grpSpPr>
        <p:sp>
          <p:nvSpPr>
            <p:cNvPr id="187" name="Google Shape;187;p19"/>
            <p:cNvSpPr/>
            <p:nvPr/>
          </p:nvSpPr>
          <p:spPr>
            <a:xfrm>
              <a:off x="762981" y="2562675"/>
              <a:ext cx="1593600" cy="1477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8" name="Google Shape;188;p19"/>
            <p:cNvCxnSpPr>
              <a:stCxn id="187" idx="0"/>
            </p:cNvCxnSpPr>
            <p:nvPr/>
          </p:nvCxnSpPr>
          <p:spPr>
            <a:xfrm rot="10800000">
              <a:off x="1559781" y="2475075"/>
              <a:ext cx="0" cy="8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9" name="Google Shape;189;p19"/>
            <p:cNvCxnSpPr>
              <a:stCxn id="187" idx="2"/>
            </p:cNvCxnSpPr>
            <p:nvPr/>
          </p:nvCxnSpPr>
          <p:spPr>
            <a:xfrm>
              <a:off x="1559781" y="4039875"/>
              <a:ext cx="0" cy="8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90" name="Google Shape;190;p19"/>
            <p:cNvGrpSpPr/>
            <p:nvPr/>
          </p:nvGrpSpPr>
          <p:grpSpPr>
            <a:xfrm>
              <a:off x="832469" y="2755157"/>
              <a:ext cx="1593606" cy="822600"/>
              <a:chOff x="832469" y="2783982"/>
              <a:chExt cx="1593606" cy="822600"/>
            </a:xfrm>
          </p:grpSpPr>
          <p:sp>
            <p:nvSpPr>
              <p:cNvPr id="191" name="Google Shape;191;p19"/>
              <p:cNvSpPr txBox="1"/>
              <p:nvPr/>
            </p:nvSpPr>
            <p:spPr>
              <a:xfrm>
                <a:off x="832469" y="3203867"/>
                <a:ext cx="1593600" cy="34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One-Hot Encoding</a:t>
                </a:r>
                <a:endParaRPr b="1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2" name="Google Shape;192;p19"/>
              <p:cNvSpPr txBox="1"/>
              <p:nvPr/>
            </p:nvSpPr>
            <p:spPr>
              <a:xfrm>
                <a:off x="832475" y="2783982"/>
                <a:ext cx="1593600" cy="82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lnSpc>
                    <a:spcPct val="115000"/>
                  </a:lnSpc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ctr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93" name="Google Shape;193;p19"/>
          <p:cNvGrpSpPr/>
          <p:nvPr/>
        </p:nvGrpSpPr>
        <p:grpSpPr>
          <a:xfrm>
            <a:off x="5780772" y="1351013"/>
            <a:ext cx="1597412" cy="3339831"/>
            <a:chOff x="759169" y="2475075"/>
            <a:chExt cx="1597412" cy="1652400"/>
          </a:xfrm>
        </p:grpSpPr>
        <p:sp>
          <p:nvSpPr>
            <p:cNvPr id="194" name="Google Shape;194;p19"/>
            <p:cNvSpPr/>
            <p:nvPr/>
          </p:nvSpPr>
          <p:spPr>
            <a:xfrm>
              <a:off x="762981" y="2562675"/>
              <a:ext cx="1593600" cy="1477200"/>
            </a:xfrm>
            <a:prstGeom prst="roundRect">
              <a:avLst>
                <a:gd fmla="val 1666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5" name="Google Shape;195;p19"/>
            <p:cNvCxnSpPr>
              <a:stCxn id="194" idx="0"/>
            </p:cNvCxnSpPr>
            <p:nvPr/>
          </p:nvCxnSpPr>
          <p:spPr>
            <a:xfrm rot="10800000">
              <a:off x="1559781" y="2475075"/>
              <a:ext cx="0" cy="8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6" name="Google Shape;196;p19"/>
            <p:cNvCxnSpPr>
              <a:stCxn id="194" idx="2"/>
            </p:cNvCxnSpPr>
            <p:nvPr/>
          </p:nvCxnSpPr>
          <p:spPr>
            <a:xfrm>
              <a:off x="1559781" y="4039875"/>
              <a:ext cx="0" cy="87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7" name="Google Shape;197;p19"/>
            <p:cNvSpPr txBox="1"/>
            <p:nvPr/>
          </p:nvSpPr>
          <p:spPr>
            <a:xfrm>
              <a:off x="759169" y="2715575"/>
              <a:ext cx="15936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80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COMBINED TF-IDF Matrix + one-hot encoded subject into final features</a:t>
              </a:r>
              <a:endParaRPr b="1" sz="180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type="title"/>
          </p:nvPr>
        </p:nvSpPr>
        <p:spPr>
          <a:xfrm>
            <a:off x="457200" y="274325"/>
            <a:ext cx="82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MODEL TRAINING</a:t>
            </a:r>
            <a:endParaRPr sz="4600"/>
          </a:p>
        </p:txBody>
      </p:sp>
      <p:sp>
        <p:nvSpPr>
          <p:cNvPr id="203" name="Google Shape;203;p20"/>
          <p:cNvSpPr txBox="1"/>
          <p:nvPr/>
        </p:nvSpPr>
        <p:spPr>
          <a:xfrm>
            <a:off x="457200" y="1143000"/>
            <a:ext cx="8229600" cy="4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Model Used:</a:t>
            </a: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RandomForestClassifier</a:t>
            </a:r>
            <a:b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Settings:</a:t>
            </a:r>
            <a:endParaRPr b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n_estimators = 100</a:t>
            </a:r>
            <a:b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max_depth = 25</a:t>
            </a:r>
            <a:b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random_state = 42</a:t>
            </a:r>
            <a:b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n_jobs = -1 (for parallel training)</a:t>
            </a:r>
            <a:b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Why Random Forest?</a:t>
            </a:r>
            <a:endParaRPr b="1"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Robust and interpretable</a:t>
            </a:r>
            <a:b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Handles mixed-type features</a:t>
            </a:r>
            <a:b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Works well with sparse TF-IDF data</a:t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457200" y="540625"/>
            <a:ext cx="8229600" cy="5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 sz="2400"/>
          </a:p>
        </p:txBody>
      </p:sp>
      <p:sp>
        <p:nvSpPr>
          <p:cNvPr id="209" name="Google Shape;209;p21"/>
          <p:cNvSpPr txBox="1"/>
          <p:nvPr/>
        </p:nvSpPr>
        <p:spPr>
          <a:xfrm>
            <a:off x="954325" y="929550"/>
            <a:ext cx="713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1"/>
          <p:cNvSpPr txBox="1"/>
          <p:nvPr/>
        </p:nvSpPr>
        <p:spPr>
          <a:xfrm>
            <a:off x="282925" y="1755750"/>
            <a:ext cx="42162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B294B"/>
              </a:buClr>
              <a:buSzPts val="1900"/>
              <a:buChar char="●"/>
            </a:pPr>
            <a:r>
              <a:rPr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Accuracy: 0.9991</a:t>
            </a:r>
            <a:endParaRPr sz="19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94B"/>
              </a:buClr>
              <a:buSzPts val="1900"/>
              <a:buChar char="●"/>
            </a:pPr>
            <a:r>
              <a:rPr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Confusion Matrix </a:t>
            </a:r>
            <a:endParaRPr sz="19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294B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rgbClr val="1B294B"/>
                </a:solidFill>
                <a:latin typeface="Roboto"/>
                <a:ea typeface="Roboto"/>
                <a:cs typeface="Roboto"/>
                <a:sym typeface="Roboto"/>
              </a:rPr>
              <a:t>Classification Report </a:t>
            </a:r>
            <a:endParaRPr sz="19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B294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875" y="1338600"/>
            <a:ext cx="3565651" cy="21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ke News Infographics by Slidesgo">
  <a:themeElements>
    <a:clrScheme name="Simple Light">
      <a:dk1>
        <a:srgbClr val="000000"/>
      </a:dk1>
      <a:lt1>
        <a:srgbClr val="FFFFFF"/>
      </a:lt1>
      <a:dk2>
        <a:srgbClr val="818181"/>
      </a:dk2>
      <a:lt2>
        <a:srgbClr val="E6E6E6"/>
      </a:lt2>
      <a:accent1>
        <a:srgbClr val="FF7774"/>
      </a:accent1>
      <a:accent2>
        <a:srgbClr val="FF322E"/>
      </a:accent2>
      <a:accent3>
        <a:srgbClr val="9B0C21"/>
      </a:accent3>
      <a:accent4>
        <a:srgbClr val="77DDD0"/>
      </a:accent4>
      <a:accent5>
        <a:srgbClr val="14BBAE"/>
      </a:accent5>
      <a:accent6>
        <a:srgbClr val="1C918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